
<file path=[Content_Types].xml><?xml version="1.0" encoding="utf-8"?>
<Types xmlns="http://schemas.openxmlformats.org/package/2006/content-types">
  <Default Extension="emf" ContentType="image/x-emf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AF4B89-CFB6-4A16-935A-BDD3D5E5F11E}" v="4" dt="2020-04-29T12:06:21.2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4-29T10:33:56.2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20341 9525 0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1.emf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914114-672E-4DB7-8A5C-79EA728C62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EL VERBO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33F10F-6DFF-4801-A942-E06CD5B8A4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408809B-0CDE-4699-BC3B-EAC1C5066F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6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90"/>
    </mc:Choice>
    <mc:Fallback>
      <p:transition spd="slow" advTm="5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688F9B-B230-4641-BC23-A71DC48B6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DEFINICIÓN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668F1D-0671-4268-BD7A-88BBB6F73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237067"/>
            <a:ext cx="6281873" cy="6434665"/>
          </a:xfrm>
        </p:spPr>
        <p:txBody>
          <a:bodyPr>
            <a:normAutofit/>
          </a:bodyPr>
          <a:lstStyle/>
          <a:p>
            <a:r>
              <a:rPr lang="es-ES" dirty="0"/>
              <a:t>Son </a:t>
            </a:r>
            <a:r>
              <a:rPr lang="es-ES" u="sng" dirty="0"/>
              <a:t>palabras variables </a:t>
            </a:r>
            <a:r>
              <a:rPr lang="es-ES" dirty="0"/>
              <a:t>que expresan </a:t>
            </a:r>
            <a:r>
              <a:rPr lang="es-ES" u="sng" dirty="0"/>
              <a:t>acciones</a:t>
            </a:r>
            <a:r>
              <a:rPr lang="es-ES" dirty="0"/>
              <a:t>, </a:t>
            </a:r>
            <a:r>
              <a:rPr lang="es-ES" u="sng" dirty="0"/>
              <a:t>estados</a:t>
            </a:r>
            <a:r>
              <a:rPr lang="es-ES" dirty="0"/>
              <a:t> o </a:t>
            </a:r>
            <a:r>
              <a:rPr lang="es-ES" u="sng" dirty="0"/>
              <a:t>procesos</a:t>
            </a:r>
            <a:r>
              <a:rPr lang="es-ES" dirty="0"/>
              <a:t> situados en un tiempo presente, pasado o futuro.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Ejemplos: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>
                <a:latin typeface="+mj-lt"/>
              </a:rPr>
              <a:t>-La niña </a:t>
            </a:r>
            <a:r>
              <a:rPr lang="es-ES" u="sng" dirty="0">
                <a:highlight>
                  <a:srgbClr val="FFFF00"/>
                </a:highlight>
                <a:latin typeface="+mj-lt"/>
              </a:rPr>
              <a:t>está</a:t>
            </a:r>
            <a:r>
              <a:rPr lang="es-ES" u="sng" dirty="0">
                <a:latin typeface="+mj-lt"/>
              </a:rPr>
              <a:t> </a:t>
            </a:r>
            <a:r>
              <a:rPr lang="es-ES" dirty="0">
                <a:latin typeface="+mj-lt"/>
              </a:rPr>
              <a:t>triste. (Estado)</a:t>
            </a:r>
          </a:p>
          <a:p>
            <a:pPr marL="0" indent="0">
              <a:buNone/>
            </a:pPr>
            <a:r>
              <a:rPr lang="es-ES" dirty="0">
                <a:latin typeface="+mj-lt"/>
              </a:rPr>
              <a:t>-La semana que viene </a:t>
            </a:r>
            <a:r>
              <a:rPr lang="es-ES" u="sng" dirty="0">
                <a:highlight>
                  <a:srgbClr val="FFFF00"/>
                </a:highlight>
                <a:latin typeface="+mj-lt"/>
              </a:rPr>
              <a:t>nevará. </a:t>
            </a:r>
            <a:r>
              <a:rPr lang="es-ES" dirty="0">
                <a:latin typeface="+mj-lt"/>
              </a:rPr>
              <a:t>(Proceso)</a:t>
            </a:r>
          </a:p>
          <a:p>
            <a:pPr marL="0" indent="0">
              <a:buNone/>
            </a:pPr>
            <a:r>
              <a:rPr lang="es-ES" dirty="0">
                <a:latin typeface="+mj-lt"/>
              </a:rPr>
              <a:t>-El profesor </a:t>
            </a:r>
            <a:r>
              <a:rPr lang="es-ES" u="sng" dirty="0">
                <a:highlight>
                  <a:srgbClr val="FFFF00"/>
                </a:highlight>
                <a:latin typeface="+mj-lt"/>
              </a:rPr>
              <a:t>entregó</a:t>
            </a:r>
            <a:r>
              <a:rPr lang="es-ES" dirty="0">
                <a:latin typeface="+mj-lt"/>
              </a:rPr>
              <a:t> las notas a los alumnos.(Acción)</a:t>
            </a:r>
          </a:p>
          <a:p>
            <a:pPr>
              <a:buFontTx/>
              <a:buChar char="-"/>
            </a:pPr>
            <a:endParaRPr lang="es-ES" dirty="0"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4BF2824A-DAA6-4D76-82D3-93DB71FF970C}"/>
                  </a:ext>
                </a:extLst>
              </p14:cNvPr>
              <p14:cNvContentPartPr/>
              <p14:nvPr/>
            </p14:nvContentPartPr>
            <p14:xfrm>
              <a:off x="7322760" y="3429000"/>
              <a:ext cx="360" cy="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4BF2824A-DAA6-4D76-82D3-93DB71FF97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13400" y="341964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FCD1B3E-9C5A-4D59-9CCC-1B9357F2F3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04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325"/>
    </mc:Choice>
    <mc:Fallback>
      <p:transition spd="slow" advTm="31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8E84FB-95D6-4128-B24D-069ADA75A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343" y="2406369"/>
            <a:ext cx="3498979" cy="2456442"/>
          </a:xfrm>
        </p:spPr>
        <p:txBody>
          <a:bodyPr>
            <a:normAutofit/>
          </a:bodyPr>
          <a:lstStyle/>
          <a:p>
            <a:r>
              <a:rPr lang="es-ES" sz="3600" dirty="0"/>
              <a:t>LAS FORMAS VERBALES</a:t>
            </a:r>
            <a:br>
              <a:rPr lang="es-ES" sz="3600" dirty="0"/>
            </a:br>
            <a:r>
              <a:rPr lang="es-ES" sz="3600" dirty="0"/>
              <a:t>ESTRUCTURA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F11D77-6017-4946-B53A-96A2A4CEF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5"/>
            <a:ext cx="6281873" cy="5529881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es-ES" dirty="0">
                <a:latin typeface="+mj-lt"/>
              </a:rPr>
              <a:t>Cada verbo consta de numerosas formas que resultan de combinar dos elementos: una raíz y una desinencia.</a:t>
            </a:r>
          </a:p>
          <a:p>
            <a:pPr>
              <a:buFontTx/>
              <a:buChar char="-"/>
            </a:pPr>
            <a:r>
              <a:rPr lang="es-ES" b="1" dirty="0">
                <a:latin typeface="+mj-lt"/>
              </a:rPr>
              <a:t>RAÍZ</a:t>
            </a:r>
            <a:r>
              <a:rPr lang="es-ES" dirty="0">
                <a:latin typeface="+mj-lt"/>
              </a:rPr>
              <a:t>: es la parte del verbo que aporta el </a:t>
            </a:r>
            <a:r>
              <a:rPr lang="es-ES" dirty="0" err="1">
                <a:latin typeface="+mj-lt"/>
              </a:rPr>
              <a:t>significado.Se</a:t>
            </a:r>
            <a:r>
              <a:rPr lang="es-ES" dirty="0">
                <a:latin typeface="+mj-lt"/>
              </a:rPr>
              <a:t> obtiene suprimiendo la terminación de su infinitivo (-ar,-</a:t>
            </a:r>
            <a:r>
              <a:rPr lang="es-ES" dirty="0" err="1">
                <a:latin typeface="+mj-lt"/>
              </a:rPr>
              <a:t>er</a:t>
            </a:r>
            <a:r>
              <a:rPr lang="es-ES" dirty="0">
                <a:latin typeface="+mj-lt"/>
              </a:rPr>
              <a:t>,-ir)</a:t>
            </a:r>
          </a:p>
          <a:p>
            <a:pPr marL="0" indent="0">
              <a:buNone/>
            </a:pPr>
            <a:r>
              <a:rPr lang="es-ES" dirty="0" err="1">
                <a:latin typeface="+mj-lt"/>
              </a:rPr>
              <a:t>Trabaj</a:t>
            </a:r>
            <a:r>
              <a:rPr lang="es-ES" dirty="0">
                <a:latin typeface="+mj-lt"/>
              </a:rPr>
              <a:t>-ar</a:t>
            </a:r>
          </a:p>
          <a:p>
            <a:pPr marL="0" indent="0">
              <a:buNone/>
            </a:pPr>
            <a:r>
              <a:rPr lang="es-ES" dirty="0" err="1">
                <a:latin typeface="+mj-lt"/>
              </a:rPr>
              <a:t>Beb-er</a:t>
            </a:r>
            <a:endParaRPr lang="es-ES" dirty="0">
              <a:latin typeface="+mj-lt"/>
            </a:endParaRPr>
          </a:p>
          <a:p>
            <a:pPr marL="0" indent="0">
              <a:buNone/>
            </a:pPr>
            <a:r>
              <a:rPr lang="es-ES" dirty="0">
                <a:latin typeface="+mj-lt"/>
              </a:rPr>
              <a:t>Viv-ir</a:t>
            </a:r>
          </a:p>
          <a:p>
            <a:pPr>
              <a:buFontTx/>
              <a:buChar char="-"/>
            </a:pPr>
            <a:r>
              <a:rPr lang="es-ES" b="1" dirty="0">
                <a:latin typeface="+mj-lt"/>
              </a:rPr>
              <a:t>DESINENCIA</a:t>
            </a:r>
            <a:r>
              <a:rPr lang="es-ES" dirty="0">
                <a:latin typeface="+mj-lt"/>
              </a:rPr>
              <a:t>: es la terminación que se añade a la raíz para construir las distintas formas verbales. Aporta información gramatical:</a:t>
            </a:r>
          </a:p>
          <a:p>
            <a:pPr>
              <a:buFontTx/>
              <a:buChar char="-"/>
            </a:pPr>
            <a:r>
              <a:rPr lang="es-ES" dirty="0">
                <a:latin typeface="+mj-lt"/>
              </a:rPr>
              <a:t>La persona: (1ª,2ª,3ª)</a:t>
            </a:r>
          </a:p>
          <a:p>
            <a:pPr>
              <a:buFontTx/>
              <a:buChar char="-"/>
            </a:pPr>
            <a:r>
              <a:rPr lang="es-ES" dirty="0">
                <a:latin typeface="+mj-lt"/>
              </a:rPr>
              <a:t>El número: (singular o plural)</a:t>
            </a:r>
          </a:p>
          <a:p>
            <a:pPr>
              <a:buFontTx/>
              <a:buChar char="-"/>
            </a:pPr>
            <a:r>
              <a:rPr lang="es-ES" dirty="0">
                <a:latin typeface="+mj-lt"/>
              </a:rPr>
              <a:t>El tiempo: (presente, pasado, futuro)</a:t>
            </a:r>
          </a:p>
          <a:p>
            <a:pPr>
              <a:buFontTx/>
              <a:buChar char="-"/>
            </a:pPr>
            <a:r>
              <a:rPr lang="es-ES" dirty="0">
                <a:latin typeface="+mj-lt"/>
              </a:rPr>
              <a:t>El modo:( indicativo, subjuntivo, imperativo)</a:t>
            </a:r>
          </a:p>
          <a:p>
            <a:pPr marL="0" indent="0">
              <a:buNone/>
            </a:pPr>
            <a:r>
              <a:rPr lang="es-ES" dirty="0">
                <a:latin typeface="+mj-lt"/>
              </a:rPr>
              <a:t>Por ejemplo:</a:t>
            </a:r>
          </a:p>
          <a:p>
            <a:pPr marL="0" indent="0">
              <a:buNone/>
            </a:pPr>
            <a:r>
              <a:rPr lang="es-ES" dirty="0" err="1">
                <a:latin typeface="+mj-lt"/>
              </a:rPr>
              <a:t>Salt</a:t>
            </a:r>
            <a:r>
              <a:rPr lang="es-ES" dirty="0" err="1">
                <a:highlight>
                  <a:srgbClr val="FFFF00"/>
                </a:highlight>
                <a:latin typeface="+mj-lt"/>
              </a:rPr>
              <a:t>abamos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: </a:t>
            </a:r>
            <a:r>
              <a:rPr lang="es-ES" dirty="0">
                <a:latin typeface="+mj-lt"/>
              </a:rPr>
              <a:t>la desinencia indica la persona (1ª ), el número(plural),tiempo(pasado),modo(indicativo)</a:t>
            </a:r>
          </a:p>
          <a:p>
            <a:pPr marL="0" indent="0">
              <a:buNone/>
            </a:pPr>
            <a:endParaRPr lang="es-ES" dirty="0">
              <a:latin typeface="+mj-lt"/>
            </a:endParaRPr>
          </a:p>
          <a:p>
            <a:pPr>
              <a:buFontTx/>
              <a:buChar char="-"/>
            </a:pPr>
            <a:endParaRPr lang="es-ES" dirty="0">
              <a:highlight>
                <a:srgbClr val="FFFF00"/>
              </a:highlight>
              <a:latin typeface="+mj-lt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932B918-4619-4E82-A7BB-EE19FAEE5D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3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888"/>
    </mc:Choice>
    <mc:Fallback>
      <p:transition spd="slow" advTm="778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000A6C-3ACE-4B2C-8FC9-C8EACAC76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FORMAS NO PERSONALES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9FB4F2-C590-4D04-B1E1-539235F77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Son formas verbales que no expresan número, persona, tiempo ni modo.</a:t>
            </a:r>
          </a:p>
          <a:p>
            <a:pPr marL="0" indent="0">
              <a:buNone/>
            </a:pPr>
            <a:r>
              <a:rPr lang="es-ES" dirty="0"/>
              <a:t>INFINITIVOS: cantar, comer, vivir</a:t>
            </a:r>
          </a:p>
          <a:p>
            <a:pPr marL="0" indent="0">
              <a:buNone/>
            </a:pPr>
            <a:r>
              <a:rPr lang="es-ES" dirty="0"/>
              <a:t>GERUNDIOS: cantando, comiendo, viviendo</a:t>
            </a:r>
          </a:p>
          <a:p>
            <a:pPr marL="0" indent="0">
              <a:buNone/>
            </a:pPr>
            <a:r>
              <a:rPr lang="es-ES" dirty="0"/>
              <a:t>PARTICIPIOS: cantado, comido, vivido</a:t>
            </a:r>
          </a:p>
          <a:p>
            <a:endParaRPr lang="es-E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906DC83-9D65-465F-8D28-13B03AA64F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8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473"/>
    </mc:Choice>
    <mc:Fallback>
      <p:transition spd="slow" advTm="234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3305E4-3BC1-4081-B5F6-45D2E6BE6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NÚMERO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B3F736-040A-489F-9992-CCE461B83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Las formas personales de los verbos expresan número.</a:t>
            </a:r>
          </a:p>
          <a:p>
            <a:pPr marL="0" indent="0">
              <a:buNone/>
            </a:pPr>
            <a:r>
              <a:rPr lang="es-ES" dirty="0"/>
              <a:t>SINGULAR: Indica que la acción la realiza un solo ser</a:t>
            </a:r>
          </a:p>
          <a:p>
            <a:pPr marL="0" indent="0">
              <a:buNone/>
            </a:pPr>
            <a:r>
              <a:rPr lang="es-ES" dirty="0"/>
              <a:t>Salgo (</a:t>
            </a:r>
            <a:r>
              <a:rPr lang="es-ES" dirty="0">
                <a:highlight>
                  <a:srgbClr val="FFFF00"/>
                </a:highlight>
              </a:rPr>
              <a:t>yo</a:t>
            </a:r>
            <a:r>
              <a:rPr lang="es-ES" dirty="0"/>
              <a:t>)    duermes(</a:t>
            </a:r>
            <a:r>
              <a:rPr lang="es-ES" dirty="0">
                <a:highlight>
                  <a:srgbClr val="FFFF00"/>
                </a:highlight>
              </a:rPr>
              <a:t>tú</a:t>
            </a:r>
            <a:r>
              <a:rPr lang="es-ES" dirty="0"/>
              <a:t>)    ríe (</a:t>
            </a:r>
            <a:r>
              <a:rPr lang="es-ES" dirty="0">
                <a:highlight>
                  <a:srgbClr val="FFFF00"/>
                </a:highlight>
              </a:rPr>
              <a:t>ella</a:t>
            </a:r>
            <a:r>
              <a:rPr lang="es-ES" dirty="0"/>
              <a:t>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PLURAL: Indica que la acción la realizan varios seres</a:t>
            </a:r>
          </a:p>
          <a:p>
            <a:pPr marL="0" indent="0">
              <a:buNone/>
            </a:pPr>
            <a:r>
              <a:rPr lang="es-ES" dirty="0"/>
              <a:t>Salimos (</a:t>
            </a:r>
            <a:r>
              <a:rPr lang="es-ES" dirty="0">
                <a:highlight>
                  <a:srgbClr val="FFFF00"/>
                </a:highlight>
              </a:rPr>
              <a:t>nosotros</a:t>
            </a:r>
            <a:r>
              <a:rPr lang="es-ES" dirty="0"/>
              <a:t>)   dormís (</a:t>
            </a:r>
            <a:r>
              <a:rPr lang="es-ES" dirty="0">
                <a:highlight>
                  <a:srgbClr val="FFFF00"/>
                </a:highlight>
              </a:rPr>
              <a:t>vosotros</a:t>
            </a:r>
            <a:r>
              <a:rPr lang="es-ES" dirty="0"/>
              <a:t>) ríen (</a:t>
            </a:r>
            <a:r>
              <a:rPr lang="es-ES" dirty="0">
                <a:highlight>
                  <a:srgbClr val="FFFF00"/>
                </a:highlight>
              </a:rPr>
              <a:t>ellos</a:t>
            </a:r>
            <a:r>
              <a:rPr lang="es-ES" dirty="0"/>
              <a:t>)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4BA9DD0-E4E2-41DC-BC66-5F56D3FF4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6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410"/>
    </mc:Choice>
    <mc:Fallback>
      <p:transition spd="slow" advTm="23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B19D58-46D0-4204-BF6E-F5C5F6E38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PERSONA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DCECC0-4E34-4B9E-A23F-9D7D0E0A6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PRIMERA PERSONA: Indica que el hablante ejecuta la acción o participa en </a:t>
            </a:r>
            <a:r>
              <a:rPr lang="es-ES" dirty="0" err="1"/>
              <a:t>ella.Son</a:t>
            </a:r>
            <a:r>
              <a:rPr lang="es-ES" dirty="0"/>
              <a:t> formas que acompañan a los pronombres yo, nosotros o nosotras</a:t>
            </a:r>
          </a:p>
          <a:p>
            <a:r>
              <a:rPr lang="es-ES" dirty="0"/>
              <a:t>SEGUNDA PERSONA: Indica que en la acción participa el oyente. Son formas verbales que acompañan a los pronombres: tú y vosotros o vosotras.</a:t>
            </a:r>
          </a:p>
          <a:p>
            <a:r>
              <a:rPr lang="es-ES" dirty="0"/>
              <a:t>TERCERA PERSONA: Indica que en la acción no participan ni el hablante ni el oyente. Son formas que acompañan a los pronombres: él, ella, ellos y ellas.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8BD33E7-E2C1-414E-91D9-BA8C2BDD32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90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557"/>
    </mc:Choice>
    <mc:Fallback>
      <p:transition spd="slow" advTm="405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6EAEDF-7353-4A15-9C04-EEBC4544B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TIEMPO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00D7A3-F61E-4221-B7EC-5CB30E999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Las formas verbales sitúan la acción en el tiempo tomando como referencia el momento en el que se está hablando.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-Las formas de pretérito  señalan que la acción es anterior al momento en que se está hablando</a:t>
            </a:r>
            <a:r>
              <a:rPr lang="es-ES" dirty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es-ES" dirty="0">
                <a:latin typeface="+mj-lt"/>
              </a:rPr>
              <a:t>Ejemplo:</a:t>
            </a:r>
          </a:p>
          <a:p>
            <a:pPr marL="0" indent="0">
              <a:buNone/>
            </a:pPr>
            <a:r>
              <a:rPr lang="es-ES" dirty="0">
                <a:latin typeface="+mj-lt"/>
              </a:rPr>
              <a:t>Isabel </a:t>
            </a:r>
            <a:r>
              <a:rPr lang="es-ES" u="sng" dirty="0">
                <a:highlight>
                  <a:srgbClr val="FFFF00"/>
                </a:highlight>
                <a:latin typeface="+mj-lt"/>
              </a:rPr>
              <a:t>desayunó</a:t>
            </a:r>
            <a:r>
              <a:rPr lang="es-ES" dirty="0">
                <a:latin typeface="+mj-lt"/>
              </a:rPr>
              <a:t> cereales ayer</a:t>
            </a:r>
          </a:p>
          <a:p>
            <a:pPr marL="0" indent="0">
              <a:buNone/>
            </a:pPr>
            <a:r>
              <a:rPr lang="es-ES" dirty="0">
                <a:latin typeface="+mj-lt"/>
              </a:rPr>
              <a:t>-</a:t>
            </a:r>
            <a:r>
              <a:rPr lang="es-ES" dirty="0"/>
              <a:t>Las formas de presente señalan que la acción tiene lugar en el momento en que se está hablando.</a:t>
            </a:r>
          </a:p>
          <a:p>
            <a:pPr marL="0" indent="0">
              <a:buNone/>
            </a:pPr>
            <a:r>
              <a:rPr lang="es-ES" dirty="0">
                <a:latin typeface="+mj-lt"/>
              </a:rPr>
              <a:t>Ejemplo:</a:t>
            </a:r>
          </a:p>
          <a:p>
            <a:pPr marL="0" indent="0">
              <a:buNone/>
            </a:pPr>
            <a:r>
              <a:rPr lang="es-ES" dirty="0">
                <a:latin typeface="+mj-lt"/>
              </a:rPr>
              <a:t>El ordenador no </a:t>
            </a:r>
            <a:r>
              <a:rPr lang="es-ES" u="sng" dirty="0">
                <a:highlight>
                  <a:srgbClr val="FFFF00"/>
                </a:highlight>
                <a:latin typeface="+mj-lt"/>
              </a:rPr>
              <a:t>funciona</a:t>
            </a:r>
          </a:p>
          <a:p>
            <a:pPr marL="0" indent="0">
              <a:buNone/>
            </a:pPr>
            <a:r>
              <a:rPr lang="es-ES" dirty="0"/>
              <a:t>-Las formas de futuro  señalan que la acción será posterior al momento en que se está hablando</a:t>
            </a:r>
            <a:r>
              <a:rPr lang="es-ES" dirty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es-ES" dirty="0">
                <a:latin typeface="+mj-lt"/>
              </a:rPr>
              <a:t>Ejemplo:</a:t>
            </a:r>
          </a:p>
          <a:p>
            <a:pPr marL="0" indent="0">
              <a:buNone/>
            </a:pPr>
            <a:r>
              <a:rPr lang="es-ES" dirty="0">
                <a:latin typeface="+mj-lt"/>
              </a:rPr>
              <a:t>Lo </a:t>
            </a:r>
            <a:r>
              <a:rPr lang="es-ES" u="sng" dirty="0">
                <a:highlight>
                  <a:srgbClr val="FFFF00"/>
                </a:highlight>
                <a:latin typeface="+mj-lt"/>
              </a:rPr>
              <a:t>haré</a:t>
            </a:r>
            <a:r>
              <a:rPr lang="es-ES" dirty="0">
                <a:latin typeface="+mj-lt"/>
              </a:rPr>
              <a:t> mañana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7BB61CF-0F78-4A4B-A063-82A4C817D1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02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280"/>
    </mc:Choice>
    <mc:Fallback>
      <p:transition spd="slow" advTm="37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69E7BB-C874-4E01-B515-451D3B5D0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MODO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610BDB-7118-41BB-8CC2-845B96E2A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304799"/>
            <a:ext cx="6281873" cy="580248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sz="4300" dirty="0"/>
              <a:t>Los modos verbales indican si el hablante considera la acción como real o dudosa o si expresa una orden.</a:t>
            </a:r>
          </a:p>
          <a:p>
            <a:pPr marL="0" indent="0">
              <a:buNone/>
            </a:pPr>
            <a:r>
              <a:rPr lang="es-ES" sz="4300" dirty="0"/>
              <a:t>Modos:</a:t>
            </a:r>
          </a:p>
          <a:p>
            <a:pPr marL="0" indent="0">
              <a:buNone/>
            </a:pPr>
            <a:endParaRPr lang="es-ES" sz="4300" dirty="0"/>
          </a:p>
          <a:p>
            <a:pPr>
              <a:buFontTx/>
              <a:buChar char="-"/>
            </a:pPr>
            <a:r>
              <a:rPr lang="es-ES" sz="4300" dirty="0"/>
              <a:t>INDICATIVO: El hablante considera la acción como algo real.</a:t>
            </a:r>
          </a:p>
          <a:p>
            <a:pPr marL="0" indent="0">
              <a:buNone/>
            </a:pPr>
            <a:r>
              <a:rPr lang="es-ES" sz="4300" dirty="0"/>
              <a:t>Por ejemplo:</a:t>
            </a:r>
          </a:p>
          <a:p>
            <a:pPr marL="0" indent="0">
              <a:buNone/>
            </a:pPr>
            <a:r>
              <a:rPr lang="es-ES" sz="4300" dirty="0">
                <a:latin typeface="+mj-lt"/>
              </a:rPr>
              <a:t>La serie ha empezado</a:t>
            </a:r>
          </a:p>
          <a:p>
            <a:pPr>
              <a:buFontTx/>
              <a:buChar char="-"/>
            </a:pPr>
            <a:r>
              <a:rPr lang="es-ES" sz="4300" dirty="0"/>
              <a:t>SUBJUNTIVO: El hablante expresa posibilidad, deseo o duda o formula prohibiciones o da órdenes negativas.</a:t>
            </a:r>
          </a:p>
          <a:p>
            <a:pPr marL="0" indent="0">
              <a:buNone/>
            </a:pPr>
            <a:r>
              <a:rPr lang="es-ES" sz="4300" dirty="0"/>
              <a:t>Por ejemplo:</a:t>
            </a:r>
          </a:p>
          <a:p>
            <a:pPr marL="0" indent="0">
              <a:buNone/>
            </a:pPr>
            <a:r>
              <a:rPr lang="es-ES" sz="4300" dirty="0">
                <a:latin typeface="Calibri Light" panose="020F0302020204030204" pitchFamily="34" charset="0"/>
              </a:rPr>
              <a:t>No </a:t>
            </a:r>
            <a:r>
              <a:rPr lang="es-ES" sz="4300" u="sng" dirty="0">
                <a:latin typeface="Calibri Light" panose="020F0302020204030204" pitchFamily="34" charset="0"/>
              </a:rPr>
              <a:t>vayas</a:t>
            </a:r>
            <a:r>
              <a:rPr lang="es-ES" sz="4300" dirty="0">
                <a:latin typeface="Calibri Light" panose="020F0302020204030204" pitchFamily="34" charset="0"/>
              </a:rPr>
              <a:t>, </a:t>
            </a:r>
          </a:p>
          <a:p>
            <a:pPr marL="0" indent="0">
              <a:buNone/>
            </a:pPr>
            <a:r>
              <a:rPr lang="es-ES" sz="4300" dirty="0">
                <a:latin typeface="Calibri Light" panose="020F0302020204030204" pitchFamily="34" charset="0"/>
              </a:rPr>
              <a:t>Es posible que </a:t>
            </a:r>
            <a:r>
              <a:rPr lang="es-ES" sz="4300" u="sng" dirty="0">
                <a:latin typeface="Calibri Light" panose="020F0302020204030204" pitchFamily="34" charset="0"/>
              </a:rPr>
              <a:t>sea</a:t>
            </a:r>
            <a:r>
              <a:rPr lang="es-ES" sz="4300" dirty="0">
                <a:latin typeface="Calibri Light" panose="020F0302020204030204" pitchFamily="34" charset="0"/>
              </a:rPr>
              <a:t> su hijo.</a:t>
            </a:r>
          </a:p>
          <a:p>
            <a:pPr>
              <a:buFontTx/>
              <a:buChar char="-"/>
            </a:pPr>
            <a:r>
              <a:rPr lang="es-ES" sz="4300" dirty="0"/>
              <a:t>IMPERATIVO: El hablante da órdenes afirmativas.</a:t>
            </a:r>
          </a:p>
          <a:p>
            <a:pPr marL="0" indent="0">
              <a:buNone/>
            </a:pPr>
            <a:r>
              <a:rPr lang="es-ES" sz="4300" dirty="0"/>
              <a:t>Por ejemplo:</a:t>
            </a:r>
          </a:p>
          <a:p>
            <a:pPr marL="0" indent="0">
              <a:buNone/>
            </a:pPr>
            <a:r>
              <a:rPr lang="es-ES" sz="4300" u="sng" dirty="0">
                <a:latin typeface="Calibri Light" panose="020F0302020204030204" pitchFamily="34" charset="0"/>
              </a:rPr>
              <a:t>Vuelve</a:t>
            </a:r>
            <a:r>
              <a:rPr lang="es-ES" sz="4300" dirty="0">
                <a:latin typeface="Calibri Light" panose="020F0302020204030204" pitchFamily="34" charset="0"/>
              </a:rPr>
              <a:t> pronto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16E4A04-E657-40C8-A085-3453AC928E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2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377"/>
    </mc:Choice>
    <mc:Fallback>
      <p:transition spd="slow" advTm="60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B14C7E-D9EA-46E7-9C37-292F43AE0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EJERCICIOS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6CF456-9010-4DE8-AAE8-1B329DEBC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De tu libro de texto:</a:t>
            </a:r>
          </a:p>
          <a:p>
            <a:pPr>
              <a:buFontTx/>
              <a:buChar char="-"/>
            </a:pPr>
            <a:r>
              <a:rPr lang="es-ES" dirty="0"/>
              <a:t>Página 156:  4</a:t>
            </a:r>
          </a:p>
          <a:p>
            <a:pPr>
              <a:buFontTx/>
              <a:buChar char="-"/>
            </a:pPr>
            <a:r>
              <a:rPr lang="es-ES" dirty="0"/>
              <a:t>Página 157: 6,8</a:t>
            </a:r>
          </a:p>
          <a:p>
            <a:pPr>
              <a:buFontTx/>
              <a:buChar char="-"/>
            </a:pPr>
            <a:r>
              <a:rPr lang="es-ES"/>
              <a:t>Página 158: 9,10</a:t>
            </a:r>
            <a:endParaRPr lang="es-E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02ECD11-C5FF-4EEA-970C-C77A71722F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46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34"/>
    </mc:Choice>
    <mc:Fallback>
      <p:transition spd="slow" advTm="18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13120EC82057F45844C98F9ED2B7324" ma:contentTypeVersion="0" ma:contentTypeDescription="Crear nuevo documento." ma:contentTypeScope="" ma:versionID="813593e7ee8d23203d3449d427c562d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ab64b7181693e86af45b5baa037f6b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D597F0-07ED-49DC-95F9-2FC9715E80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5E00D9F-DF09-4C84-B5E5-E4D71421FF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64FB78-59F4-4C19-8D6C-33A8A2D7A158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579</Words>
  <Application>Microsoft Office PowerPoint</Application>
  <PresentationFormat>Panorámica</PresentationFormat>
  <Paragraphs>75</Paragraphs>
  <Slides>9</Slides>
  <Notes>0</Notes>
  <HiddenSlides>0</HiddenSlides>
  <MMClips>9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Calibri Light</vt:lpstr>
      <vt:lpstr>Rockwell</vt:lpstr>
      <vt:lpstr>Wingdings</vt:lpstr>
      <vt:lpstr>Atlas</vt:lpstr>
      <vt:lpstr>EL VERBO</vt:lpstr>
      <vt:lpstr>DEFINICIÓN </vt:lpstr>
      <vt:lpstr>LAS FORMAS VERBALES ESTRUCTURA</vt:lpstr>
      <vt:lpstr>FORMAS NO PERSONALES</vt:lpstr>
      <vt:lpstr>EL NÚMERO</vt:lpstr>
      <vt:lpstr>LA PERSONA</vt:lpstr>
      <vt:lpstr>EL TIEMPO</vt:lpstr>
      <vt:lpstr>EL MODO</vt:lpstr>
      <vt:lpstr>EJERCICIOS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ADJETIVOS CALIFICATIVOS</dc:title>
  <dc:creator>Mesalina</dc:creator>
  <cp:lastModifiedBy>MESALINA PANIAGUA CABAÑEROS</cp:lastModifiedBy>
  <cp:revision>22</cp:revision>
  <dcterms:created xsi:type="dcterms:W3CDTF">2020-04-29T11:02:36Z</dcterms:created>
  <dcterms:modified xsi:type="dcterms:W3CDTF">2020-06-02T18:44:20Z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0x010100113120EC82057F45844C98F9ED2B7324</vt:lpwstr>
  </property>
</Properties>
</file>